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6"/>
  </p:handoutMasterIdLst>
  <p:sldIdLst>
    <p:sldId id="256" r:id="rId2"/>
    <p:sldId id="260" r:id="rId3"/>
    <p:sldId id="261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035BC-910B-428D-9FE4-DE397EDBAE00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95A37-BF5D-443D-B2CA-5BD5FF0BC1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171F8EA-E0BE-454E-9B5B-2F274D174B8B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098E106-6079-4606-94E3-85D198B7A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1F8EA-E0BE-454E-9B5B-2F274D174B8B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E106-6079-4606-94E3-85D198B7A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1F8EA-E0BE-454E-9B5B-2F274D174B8B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E106-6079-4606-94E3-85D198B7A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171F8EA-E0BE-454E-9B5B-2F274D174B8B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098E106-6079-4606-94E3-85D198B7A4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171F8EA-E0BE-454E-9B5B-2F274D174B8B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098E106-6079-4606-94E3-85D198B7A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1F8EA-E0BE-454E-9B5B-2F274D174B8B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E106-6079-4606-94E3-85D198B7A4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1F8EA-E0BE-454E-9B5B-2F274D174B8B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E106-6079-4606-94E3-85D198B7A4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71F8EA-E0BE-454E-9B5B-2F274D174B8B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098E106-6079-4606-94E3-85D198B7A4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1F8EA-E0BE-454E-9B5B-2F274D174B8B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E106-6079-4606-94E3-85D198B7A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171F8EA-E0BE-454E-9B5B-2F274D174B8B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098E106-6079-4606-94E3-85D198B7A4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71F8EA-E0BE-454E-9B5B-2F274D174B8B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098E106-6079-4606-94E3-85D198B7A4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171F8EA-E0BE-454E-9B5B-2F274D174B8B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098E106-6079-4606-94E3-85D198B7A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/>
              <a:t>Predicate </a:t>
            </a:r>
            <a:r>
              <a:rPr lang="en-US" sz="7200" dirty="0" smtClean="0"/>
              <a:t>Words</a:t>
            </a:r>
            <a:endParaRPr lang="en-US" sz="7200" dirty="0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Predicate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Follow a linking verb</a:t>
            </a:r>
          </a:p>
          <a:p>
            <a:r>
              <a:rPr lang="en-US" sz="4000" dirty="0" smtClean="0"/>
              <a:t>Either rename </a:t>
            </a:r>
            <a:r>
              <a:rPr lang="en-US" sz="4000" dirty="0" smtClean="0"/>
              <a:t>the subject</a:t>
            </a:r>
            <a:r>
              <a:rPr lang="en-US" sz="4000" dirty="0" smtClean="0"/>
              <a:t>         (Predicate Noun)</a:t>
            </a:r>
          </a:p>
          <a:p>
            <a:r>
              <a:rPr lang="en-US" sz="4000" dirty="0" smtClean="0"/>
              <a:t>Or describe the subject </a:t>
            </a:r>
            <a:r>
              <a:rPr lang="en-US" sz="4000" dirty="0" smtClean="0"/>
              <a:t>(Predicate Adjective) </a:t>
            </a:r>
            <a:endParaRPr lang="en-US" sz="40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7467600" cy="1143000"/>
          </a:xfrm>
        </p:spPr>
        <p:txBody>
          <a:bodyPr/>
          <a:lstStyle/>
          <a:p>
            <a:r>
              <a:rPr lang="en-US" dirty="0" smtClean="0"/>
              <a:t>Predicate </a:t>
            </a:r>
            <a:r>
              <a:rPr lang="en-US" dirty="0" smtClean="0"/>
              <a:t>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077200" cy="5791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predicate </a:t>
            </a:r>
            <a:r>
              <a:rPr lang="en-US" sz="3200" dirty="0" smtClean="0"/>
              <a:t>noun </a:t>
            </a:r>
            <a:r>
              <a:rPr lang="en-US" sz="3200" dirty="0" smtClean="0"/>
              <a:t>is </a:t>
            </a:r>
            <a:r>
              <a:rPr lang="en-US" sz="3200" dirty="0" smtClean="0"/>
              <a:t>a noun </a:t>
            </a:r>
            <a:r>
              <a:rPr lang="en-US" sz="3200" dirty="0" smtClean="0"/>
              <a:t>that follows a linking verb and </a:t>
            </a:r>
            <a:r>
              <a:rPr lang="en-US" sz="3200" dirty="0" smtClean="0"/>
              <a:t>renames/identifies </a:t>
            </a:r>
            <a:r>
              <a:rPr lang="en-US" sz="3200" dirty="0" smtClean="0"/>
              <a:t>the verb’s subject.</a:t>
            </a:r>
          </a:p>
          <a:p>
            <a:r>
              <a:rPr lang="en-US" sz="3200" dirty="0" smtClean="0"/>
              <a:t>The linking verb connects the predicate </a:t>
            </a:r>
            <a:r>
              <a:rPr lang="en-US" sz="3200" dirty="0" smtClean="0"/>
              <a:t>noun </a:t>
            </a:r>
            <a:r>
              <a:rPr lang="en-US" sz="3200" dirty="0" smtClean="0"/>
              <a:t>with the subject.</a:t>
            </a:r>
          </a:p>
          <a:p>
            <a:r>
              <a:rPr lang="en-US" sz="3200" dirty="0" smtClean="0"/>
              <a:t>Examples:</a:t>
            </a:r>
          </a:p>
          <a:p>
            <a:pPr>
              <a:buNone/>
            </a:pPr>
            <a:r>
              <a:rPr lang="en-US" sz="3200" dirty="0" smtClean="0"/>
              <a:t>Some teachers </a:t>
            </a:r>
            <a:r>
              <a:rPr lang="en-US" sz="3200" dirty="0" smtClean="0"/>
              <a:t>are </a:t>
            </a:r>
            <a:r>
              <a:rPr lang="en-US" sz="3200" dirty="0" smtClean="0"/>
              <a:t>also </a:t>
            </a:r>
            <a:r>
              <a:rPr lang="en-US" sz="3200" dirty="0" smtClean="0">
                <a:solidFill>
                  <a:schemeClr val="accent1"/>
                </a:solidFill>
              </a:rPr>
              <a:t>students</a:t>
            </a:r>
            <a:r>
              <a:rPr lang="en-US" sz="3200" dirty="0" smtClean="0"/>
              <a:t>.</a:t>
            </a: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Bradley is an educational </a:t>
            </a:r>
            <a:r>
              <a:rPr lang="en-US" sz="3200" dirty="0" smtClean="0">
                <a:solidFill>
                  <a:schemeClr val="accent1"/>
                </a:solidFill>
              </a:rPr>
              <a:t>establishment</a:t>
            </a:r>
            <a:r>
              <a:rPr lang="en-US" sz="3200" dirty="0" smtClean="0"/>
              <a:t>.</a:t>
            </a: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endParaRPr lang="en-US" dirty="0"/>
          </a:p>
        </p:txBody>
      </p:sp>
      <p:sp>
        <p:nvSpPr>
          <p:cNvPr id="5" name="Curved Down Arrow 4"/>
          <p:cNvSpPr/>
          <p:nvPr/>
        </p:nvSpPr>
        <p:spPr>
          <a:xfrm flipH="1">
            <a:off x="2514600" y="3505200"/>
            <a:ext cx="3200400" cy="457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 flipV="1">
            <a:off x="3505200" y="42672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rved Down Arrow 7"/>
          <p:cNvSpPr/>
          <p:nvPr/>
        </p:nvSpPr>
        <p:spPr>
          <a:xfrm flipH="1">
            <a:off x="1447800" y="4953000"/>
            <a:ext cx="4800600" cy="457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 flipV="1">
            <a:off x="2133600" y="59436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429000" y="3505200"/>
            <a:ext cx="161134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Renames</a:t>
            </a:r>
            <a:endParaRPr lang="en-US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00200" y="4953000"/>
            <a:ext cx="470514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Renames</a:t>
            </a:r>
            <a:endParaRPr lang="en-US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667000" y="4495800"/>
            <a:ext cx="195598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Linking Verb</a:t>
            </a:r>
            <a:endParaRPr lang="en-US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19200" y="6248400"/>
            <a:ext cx="1955985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Linking Verb</a:t>
            </a:r>
            <a:endParaRPr lang="en-US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8" grpId="0" animBg="1"/>
      <p:bldP spid="9" grpId="0" animBg="1"/>
      <p:bldP spid="10" grpId="0"/>
      <p:bldP spid="10" grpId="1"/>
      <p:bldP spid="11" grpId="0"/>
      <p:bldP spid="13" grpId="0"/>
      <p:bldP spid="13" grpId="1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7467600" cy="1143000"/>
          </a:xfrm>
        </p:spPr>
        <p:txBody>
          <a:bodyPr/>
          <a:lstStyle/>
          <a:p>
            <a:r>
              <a:rPr lang="en-US" dirty="0" smtClean="0"/>
              <a:t>Predicate 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077200" cy="5791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predicate adjective is an adjective that follows a linking verb and describes the verb’s subject.</a:t>
            </a:r>
          </a:p>
          <a:p>
            <a:r>
              <a:rPr lang="en-US" sz="3200" dirty="0" smtClean="0"/>
              <a:t>The linking verb connects the predicate adjective with the subject.</a:t>
            </a:r>
          </a:p>
          <a:p>
            <a:r>
              <a:rPr lang="en-US" sz="3200" dirty="0" smtClean="0"/>
              <a:t>Examples:</a:t>
            </a:r>
          </a:p>
          <a:p>
            <a:pPr>
              <a:buNone/>
            </a:pPr>
            <a:r>
              <a:rPr lang="en-US" sz="3200" dirty="0" smtClean="0"/>
              <a:t>Some </a:t>
            </a:r>
            <a:r>
              <a:rPr lang="en-US" sz="3200" dirty="0" smtClean="0"/>
              <a:t>people are </a:t>
            </a:r>
            <a:r>
              <a:rPr lang="en-US" sz="3200" dirty="0" smtClean="0">
                <a:solidFill>
                  <a:schemeClr val="accent1"/>
                </a:solidFill>
              </a:rPr>
              <a:t>extraordinary</a:t>
            </a:r>
            <a:r>
              <a:rPr lang="en-US" sz="3200" dirty="0" smtClean="0"/>
              <a:t>.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They </a:t>
            </a:r>
            <a:r>
              <a:rPr lang="en-US" sz="3200" dirty="0" smtClean="0"/>
              <a:t>are very </a:t>
            </a:r>
            <a:r>
              <a:rPr lang="en-US" sz="3200" dirty="0" smtClean="0">
                <a:solidFill>
                  <a:schemeClr val="accent1"/>
                </a:solidFill>
              </a:rPr>
              <a:t>energetic</a:t>
            </a:r>
            <a:r>
              <a:rPr lang="en-US" sz="3200" dirty="0" smtClean="0"/>
              <a:t> or </a:t>
            </a:r>
            <a:r>
              <a:rPr lang="en-US" sz="3200" dirty="0" smtClean="0">
                <a:solidFill>
                  <a:schemeClr val="accent1"/>
                </a:solidFill>
              </a:rPr>
              <a:t>calm</a:t>
            </a:r>
            <a:r>
              <a:rPr lang="en-US" sz="3200" dirty="0" smtClean="0"/>
              <a:t>.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endParaRPr lang="en-US" dirty="0"/>
          </a:p>
        </p:txBody>
      </p:sp>
      <p:sp>
        <p:nvSpPr>
          <p:cNvPr id="5" name="Curved Down Arrow 4"/>
          <p:cNvSpPr/>
          <p:nvPr/>
        </p:nvSpPr>
        <p:spPr>
          <a:xfrm flipH="1">
            <a:off x="2514600" y="3505200"/>
            <a:ext cx="2362200" cy="457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 flipV="1">
            <a:off x="3124200" y="42672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rved Down Arrow 6"/>
          <p:cNvSpPr/>
          <p:nvPr/>
        </p:nvSpPr>
        <p:spPr>
          <a:xfrm flipH="1">
            <a:off x="1143000" y="5181600"/>
            <a:ext cx="2590800" cy="457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Down Arrow 7"/>
          <p:cNvSpPr/>
          <p:nvPr/>
        </p:nvSpPr>
        <p:spPr>
          <a:xfrm flipH="1">
            <a:off x="1219200" y="5029200"/>
            <a:ext cx="4800600" cy="457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 flipV="1">
            <a:off x="1752600" y="59436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19400" y="3200400"/>
            <a:ext cx="183255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Describes</a:t>
            </a:r>
            <a:endParaRPr lang="en-US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71800" y="4724400"/>
            <a:ext cx="470514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Describes</a:t>
            </a:r>
            <a:endParaRPr lang="en-US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24200" y="5029200"/>
            <a:ext cx="184858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describes</a:t>
            </a:r>
            <a:endParaRPr lang="en-US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0" y="4495800"/>
            <a:ext cx="195598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Linking Verb</a:t>
            </a:r>
            <a:endParaRPr lang="en-US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14400" y="6172200"/>
            <a:ext cx="1955985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Linking Verb</a:t>
            </a:r>
            <a:endParaRPr lang="en-US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8" grpId="0" animBg="1"/>
      <p:bldP spid="9" grpId="0" animBg="1"/>
      <p:bldP spid="10" grpId="0"/>
      <p:bldP spid="10" grpId="1"/>
      <p:bldP spid="11" grpId="0"/>
      <p:bldP spid="12" grpId="0"/>
      <p:bldP spid="13" grpId="0"/>
      <p:bldP spid="13" grpId="1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</TotalTime>
  <Words>125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Predicate Words</vt:lpstr>
      <vt:lpstr>Predicate Words</vt:lpstr>
      <vt:lpstr>Predicate Nouns</vt:lpstr>
      <vt:lpstr>Predicate Adjectives</vt:lpstr>
    </vt:vector>
  </TitlesOfParts>
  <Company>Dunlapcusd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Predicate Adjectives</dc:title>
  <dc:creator> </dc:creator>
  <cp:lastModifiedBy> </cp:lastModifiedBy>
  <cp:revision>4</cp:revision>
  <dcterms:created xsi:type="dcterms:W3CDTF">2009-10-07T20:08:24Z</dcterms:created>
  <dcterms:modified xsi:type="dcterms:W3CDTF">2011-09-16T01:56:35Z</dcterms:modified>
</cp:coreProperties>
</file>